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9" Type="http://schemas.openxmlformats.org/officeDocument/2006/relationships/slide" Target="slide39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34" Type="http://schemas.openxmlformats.org/officeDocument/2006/relationships/slide" Target="slide34.xml"/><Relationship Id="rId42" Type="http://schemas.openxmlformats.org/officeDocument/2006/relationships/slide" Target="slide42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33" Type="http://schemas.openxmlformats.org/officeDocument/2006/relationships/slide" Target="slide33.xml"/><Relationship Id="rId38" Type="http://schemas.openxmlformats.org/officeDocument/2006/relationships/slide" Target="slide38.xml"/><Relationship Id="rId2" Type="http://schemas.openxmlformats.org/officeDocument/2006/relationships/image" Target="../media/image2.jpeg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slide" Target="slide29.xml"/><Relationship Id="rId41" Type="http://schemas.openxmlformats.org/officeDocument/2006/relationships/slide" Target="slide4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32" Type="http://schemas.openxmlformats.org/officeDocument/2006/relationships/slide" Target="slide32.xml"/><Relationship Id="rId37" Type="http://schemas.openxmlformats.org/officeDocument/2006/relationships/slide" Target="slide37.xml"/><Relationship Id="rId40" Type="http://schemas.openxmlformats.org/officeDocument/2006/relationships/slide" Target="slide40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36" Type="http://schemas.openxmlformats.org/officeDocument/2006/relationships/slide" Target="slide36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31" Type="http://schemas.openxmlformats.org/officeDocument/2006/relationships/slide" Target="slide31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Relationship Id="rId30" Type="http://schemas.openxmlformats.org/officeDocument/2006/relationships/slide" Target="slide30.xml"/><Relationship Id="rId35" Type="http://schemas.openxmlformats.org/officeDocument/2006/relationships/slide" Target="slide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voja_ig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214290"/>
          <a:ext cx="8643996" cy="641512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85950"/>
                <a:gridCol w="1357322"/>
                <a:gridCol w="1428760"/>
                <a:gridCol w="1357322"/>
                <a:gridCol w="1428760"/>
                <a:gridCol w="1285882"/>
              </a:tblGrid>
              <a:tr h="785818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Фонетика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" action="ppaction://hlinksldjump"/>
                        </a:rPr>
                        <a:t>10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4" action="ppaction://hlinksldjump"/>
                        </a:rPr>
                        <a:t>20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5" action="ppaction://hlinksldjump"/>
                        </a:rPr>
                        <a:t>30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6" action="ppaction://hlinksldjump"/>
                        </a:rPr>
                        <a:t>40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7" action="ppaction://hlinksldjump"/>
                        </a:rPr>
                        <a:t>50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endParaRPr lang="ru-RU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Морфемика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8" action="ppaction://hlinksldjump"/>
                        </a:rPr>
                        <a:t>10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9" action="ppaction://hlinksldjump"/>
                        </a:rPr>
                        <a:t>20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0" action="ppaction://hlinksldjump"/>
                        </a:rPr>
                        <a:t>30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1" action="ppaction://hlinksldjump"/>
                        </a:rPr>
                        <a:t>40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2" action="ppaction://hlinksldjump"/>
                        </a:rPr>
                        <a:t>50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Словообразование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3" action="ppaction://hlinksldjump"/>
                        </a:rPr>
                        <a:t>10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4" action="ppaction://hlinksldjump"/>
                        </a:rPr>
                        <a:t>20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5" action="ppaction://hlinksldjump"/>
                        </a:rPr>
                        <a:t>30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6" action="ppaction://hlinksldjump"/>
                        </a:rPr>
                        <a:t>40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7" action="ppaction://hlinksldjump"/>
                        </a:rPr>
                        <a:t>50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Лексика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8" action="ppaction://hlinksldjump"/>
                        </a:rPr>
                        <a:t>10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19" action="ppaction://hlinksldjump"/>
                        </a:rPr>
                        <a:t>20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0" action="ppaction://hlinksldjump"/>
                        </a:rPr>
                        <a:t>30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1" action="ppaction://hlinksldjump"/>
                        </a:rPr>
                        <a:t>40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2" action="ppaction://hlinksldjump"/>
                        </a:rPr>
                        <a:t>50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Фразеология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3" action="ppaction://hlinksldjump"/>
                        </a:rPr>
                        <a:t>10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4" action="ppaction://hlinksldjump"/>
                        </a:rPr>
                        <a:t>20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5" action="ppaction://hlinksldjump"/>
                        </a:rPr>
                        <a:t>30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6" action="ppaction://hlinksldjump"/>
                        </a:rPr>
                        <a:t>40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7" action="ppaction://hlinksldjump"/>
                        </a:rPr>
                        <a:t>50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Морфология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8" action="ppaction://hlinksldjump"/>
                        </a:rPr>
                        <a:t>10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9" action="ppaction://hlinksldjump"/>
                        </a:rPr>
                        <a:t>20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0" action="ppaction://hlinksldjump"/>
                        </a:rPr>
                        <a:t>30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1" action="ppaction://hlinksldjump"/>
                        </a:rPr>
                        <a:t>40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2" action="ppaction://hlinksldjump"/>
                        </a:rPr>
                        <a:t>50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Синтаксис и пунктуация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3" action="ppaction://hlinksldjump"/>
                        </a:rPr>
                        <a:t>10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4" action="ppaction://hlinksldjump"/>
                        </a:rPr>
                        <a:t>20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5" action="ppaction://hlinksldjump"/>
                        </a:rPr>
                        <a:t>30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6" action="ppaction://hlinksldjump"/>
                        </a:rPr>
                        <a:t>40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7" action="ppaction://hlinksldjump"/>
                        </a:rPr>
                        <a:t>50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Орфография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8" action="ppaction://hlinksldjump"/>
                        </a:rPr>
                        <a:t>10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9" action="ppaction://hlinksldjump"/>
                        </a:rPr>
                        <a:t>20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40" action="ppaction://hlinksldjump"/>
                        </a:rPr>
                        <a:t>30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41" action="ppaction://hlinksldjump"/>
                        </a:rPr>
                        <a:t>40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42" action="ppaction://hlinksldjump"/>
                        </a:rPr>
                        <a:t>50</a:t>
                      </a:r>
                      <a:endParaRPr lang="ru-RU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18466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1643050"/>
            <a:ext cx="84296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буквы русского языка, которые не обозначают звуков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letters.jpg"/>
          <p:cNvPicPr>
            <a:picLocks noChangeAspect="1"/>
          </p:cNvPicPr>
          <p:nvPr/>
        </p:nvPicPr>
        <p:blipFill>
          <a:blip r:embed="rId3" cstate="print"/>
          <a:srcRect r="5644"/>
          <a:stretch>
            <a:fillRect/>
          </a:stretch>
        </p:blipFill>
        <p:spPr>
          <a:xfrm>
            <a:off x="7358082" y="0"/>
            <a:ext cx="1357322" cy="1714488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9" name="TextBox 8"/>
          <p:cNvSpPr txBox="1"/>
          <p:nvPr/>
        </p:nvSpPr>
        <p:spPr>
          <a:xfrm>
            <a:off x="1500166" y="3214686"/>
            <a:ext cx="271464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Ъ</a:t>
            </a:r>
          </a:p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твёрдый знак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0562" y="3214686"/>
            <a:ext cx="271464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</a:p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мягкий знак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 descr="svoja_igra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8466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letters.jpg"/>
          <p:cNvPicPr>
            <a:picLocks noChangeAspect="1"/>
          </p:cNvPicPr>
          <p:nvPr/>
        </p:nvPicPr>
        <p:blipFill>
          <a:blip r:embed="rId3" cstate="print"/>
          <a:srcRect r="5644"/>
          <a:stretch>
            <a:fillRect/>
          </a:stretch>
        </p:blipFill>
        <p:spPr>
          <a:xfrm>
            <a:off x="7358082" y="0"/>
            <a:ext cx="1357322" cy="1714488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857224" y="2214554"/>
            <a:ext cx="68580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звуков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слове МОЛОКОЗАВОД?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7356" y="3786190"/>
            <a:ext cx="3929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28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svoja_igra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8466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letters.jpg"/>
          <p:cNvPicPr>
            <a:picLocks noChangeAspect="1"/>
          </p:cNvPicPr>
          <p:nvPr/>
        </p:nvPicPr>
        <p:blipFill>
          <a:blip r:embed="rId3" cstate="print"/>
          <a:srcRect r="5644"/>
          <a:stretch>
            <a:fillRect/>
          </a:stretch>
        </p:blipFill>
        <p:spPr>
          <a:xfrm>
            <a:off x="7358082" y="0"/>
            <a:ext cx="1357322" cy="1714488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571472" y="1785926"/>
            <a:ext cx="79296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звуки, которых в русском языке </a:t>
            </a:r>
            <a:r>
              <a:rPr lang="ru-RU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85918" y="4286256"/>
            <a:ext cx="52149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ru-RU" sz="6000" dirty="0"/>
          </a:p>
        </p:txBody>
      </p:sp>
      <p:pic>
        <p:nvPicPr>
          <p:cNvPr id="11" name="Рисунок 10" descr="svoja_igra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8466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letters.jpg"/>
          <p:cNvPicPr>
            <a:picLocks noChangeAspect="1"/>
          </p:cNvPicPr>
          <p:nvPr/>
        </p:nvPicPr>
        <p:blipFill>
          <a:blip r:embed="rId3" cstate="print"/>
          <a:srcRect r="5644"/>
          <a:stretch>
            <a:fillRect/>
          </a:stretch>
        </p:blipFill>
        <p:spPr>
          <a:xfrm>
            <a:off x="7358082" y="0"/>
            <a:ext cx="1357322" cy="1714488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357158" y="2214554"/>
            <a:ext cx="82153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слово, в котором все согласные звуки твёрдые:  покой, кино, купе, мужчина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4286256"/>
            <a:ext cx="52149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КУПЕ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КУПЭ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ru-RU" sz="6000" dirty="0"/>
          </a:p>
        </p:txBody>
      </p:sp>
      <p:pic>
        <p:nvPicPr>
          <p:cNvPr id="9" name="Рисунок 8" descr="svoja_igra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8466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letters.jpg"/>
          <p:cNvPicPr>
            <a:picLocks noChangeAspect="1"/>
          </p:cNvPicPr>
          <p:nvPr/>
        </p:nvPicPr>
        <p:blipFill>
          <a:blip r:embed="rId3" cstate="print"/>
          <a:srcRect r="5644"/>
          <a:stretch>
            <a:fillRect/>
          </a:stretch>
        </p:blipFill>
        <p:spPr>
          <a:xfrm>
            <a:off x="7358082" y="0"/>
            <a:ext cx="1357322" cy="1714488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285720" y="2214554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ошибку в транскрипции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ru-RU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уб</a:t>
            </a:r>
            <a:r>
              <a:rPr lang="ru-RU" sz="4400" b="1" dirty="0" err="1" smtClean="0">
                <a:solidFill>
                  <a:schemeClr val="bg1"/>
                </a:solidFill>
              </a:rPr>
              <a:t>а</a:t>
            </a:r>
            <a:r>
              <a:rPr lang="ru-RU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</a:t>
            </a:r>
            <a:r>
              <a:rPr lang="ru-RU" sz="4400" b="1" dirty="0" err="1" smtClean="0">
                <a:solidFill>
                  <a:schemeClr val="bg1"/>
                </a:solidFill>
              </a:rPr>
              <a:t>а́</a:t>
            </a:r>
            <a:r>
              <a:rPr lang="ru-RU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ru-RU" sz="4400" dirty="0" smtClean="0"/>
              <a:t> </a:t>
            </a:r>
            <a:r>
              <a:rPr lang="ru-RU" sz="4400" b="1" dirty="0" smtClean="0">
                <a:solidFill>
                  <a:schemeClr val="bg1"/>
                </a:solidFill>
              </a:rPr>
              <a:t>и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ru-RU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ный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8860" y="4286256"/>
            <a:ext cx="5143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’]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всегда мягкий звук</a:t>
            </a:r>
            <a:endParaRPr lang="ru-RU" sz="6000" dirty="0"/>
          </a:p>
        </p:txBody>
      </p:sp>
      <p:pic>
        <p:nvPicPr>
          <p:cNvPr id="9" name="Рисунок 8" descr="svoja_igra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0828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морфемика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000240"/>
            <a:ext cx="83582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слове суффикс не такой, как в остальных: </a:t>
            </a:r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мячик, стульчик, лучик, огурчик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4726570"/>
            <a:ext cx="5143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Стуль</a:t>
            </a:r>
            <a:r>
              <a:rPr lang="ru-RU" sz="6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чик</a:t>
            </a:r>
            <a:endParaRPr lang="ru-RU" sz="6000" u="sng" dirty="0"/>
          </a:p>
        </p:txBody>
      </p:sp>
      <p:pic>
        <p:nvPicPr>
          <p:cNvPr id="8" name="Рисунок 7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0828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морфемика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000240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морфем в слове </a:t>
            </a:r>
            <a:r>
              <a:rPr lang="ru-RU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РАСПОЛОЖИТЬСЯ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44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3571876"/>
            <a:ext cx="850112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приставки, корень, суффикс, 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суффикс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постфикс</a:t>
            </a:r>
            <a:endParaRPr lang="ru-RU" sz="4400" u="sng" dirty="0"/>
          </a:p>
        </p:txBody>
      </p:sp>
      <p:pic>
        <p:nvPicPr>
          <p:cNvPr id="8" name="Рисунок 7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0828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морфемика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000240"/>
            <a:ext cx="83582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какой морфемы образуется неопределенная форма глагола?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4286256"/>
            <a:ext cx="5143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u="sng" dirty="0" smtClean="0">
                <a:solidFill>
                  <a:schemeClr val="bg1"/>
                </a:solidFill>
              </a:rPr>
              <a:t>-</a:t>
            </a:r>
            <a:r>
              <a:rPr lang="ru-RU" sz="6000" u="sng" dirty="0" err="1" smtClean="0">
                <a:solidFill>
                  <a:schemeClr val="bg1"/>
                </a:solidFill>
              </a:rPr>
              <a:t>ть</a:t>
            </a:r>
            <a:r>
              <a:rPr lang="ru-RU" sz="6000" u="sng" dirty="0" smtClean="0">
                <a:solidFill>
                  <a:schemeClr val="bg1"/>
                </a:solidFill>
              </a:rPr>
              <a:t>- суффикс</a:t>
            </a:r>
            <a:endParaRPr lang="ru-RU" sz="6000" u="sng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0828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морфемика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000240"/>
            <a:ext cx="83582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лишнее слово: </a:t>
            </a: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повторять, вторник, второй, второпях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4286256"/>
            <a:ext cx="5143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6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тороп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ях</a:t>
            </a:r>
            <a:endParaRPr lang="ru-RU" sz="6000" u="sng" dirty="0"/>
          </a:p>
        </p:txBody>
      </p:sp>
      <p:pic>
        <p:nvPicPr>
          <p:cNvPr id="8" name="Рисунок 7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0828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морфемика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ca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1340768"/>
            <a:ext cx="4878865" cy="3585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214546" y="5357826"/>
            <a:ext cx="5143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action="ppaction://hlinksldjump"/>
              </a:rPr>
              <a:t>Кот в мешке</a:t>
            </a:r>
            <a:endParaRPr lang="ru-RU" sz="6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7655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словообразование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000240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каких морфем образуются новые слова?  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4357694"/>
            <a:ext cx="8358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Приставка и суффикс</a:t>
            </a:r>
            <a:endParaRPr lang="ru-RU" sz="60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7655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словообразование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142984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суффикс образует не новое слово, а форму слова?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371475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-л- : </a:t>
            </a:r>
            <a:r>
              <a:rPr lang="ru-RU" sz="4800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прош.вр.глагола</a:t>
            </a:r>
            <a:endParaRPr lang="ru-RU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7655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словообразование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000240"/>
            <a:ext cx="85011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слово образовано с помощью суффикса -Н-: </a:t>
            </a: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масляный, туманный, кожаный, сон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034" y="4071942"/>
            <a:ext cx="7358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Туман + 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6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туманный</a:t>
            </a:r>
            <a:endParaRPr lang="ru-RU" sz="60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7655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словообразование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642918"/>
            <a:ext cx="83582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слово, образованное сложением основ: </a:t>
            </a:r>
          </a:p>
          <a:p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Завтрак, птицефабрика, родственник, интернет.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14546" y="5143512"/>
            <a:ext cx="435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Птицефабрика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7655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словообразование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500174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приставку, которой не существует в русском языке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1538" y="4929198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З-</a:t>
            </a:r>
            <a:endParaRPr lang="ru-RU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6803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58" y="928670"/>
            <a:ext cx="83582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слова, употреблённые в переносном значении: </a:t>
            </a: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дорогой человек, золотое кольцо, птичье крыло, лисий взгляд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232" y="4071942"/>
            <a:ext cx="52149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дорогой человек</a:t>
            </a:r>
            <a:r>
              <a:rPr lang="ru-RU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лисий взгляд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6803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20" y="928670"/>
            <a:ext cx="83582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называются слова, которые одинаково пишутся, одинаково произносятся, но совершенно различны по значению ?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5143512"/>
            <a:ext cx="32351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Омонимы</a:t>
            </a:r>
            <a:endParaRPr lang="ru-RU" sz="54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6803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1484784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синоним к слову «лексика»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513748"/>
            <a:ext cx="67151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</a:t>
            </a:r>
            <a:endParaRPr lang="ru-RU" sz="44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6803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ca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1040372"/>
            <a:ext cx="5072098" cy="3727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928794" y="5286388"/>
            <a:ext cx="5143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action="ppaction://hlinksldjump"/>
              </a:rPr>
              <a:t>Кот в мешке</a:t>
            </a:r>
            <a:endParaRPr lang="ru-RU" sz="6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6803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лексика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23528" y="1268760"/>
            <a:ext cx="83164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называются слова, которые звучат одинаково, но пишутся по-разному?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4293096"/>
            <a:ext cx="59766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 smtClean="0">
                <a:solidFill>
                  <a:schemeClr val="bg1"/>
                </a:solidFill>
              </a:rPr>
              <a:t>Омофоны (по калачу – поколочу)</a:t>
            </a:r>
            <a:endParaRPr lang="ru-RU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796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фразеология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1214422"/>
            <a:ext cx="83582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какого фразеологизма мы узнаём, что в определён-</a:t>
            </a:r>
          </a:p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 временном промежутке может быть неожиданное количество некоторых дней? 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4929198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 пятниц на неделе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796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фразеология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472" y="1142984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В каком фразеологизме говорится о надёжной защите да ещё и при помощи каких-то камней?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4071942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за каменной стеной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796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фразеология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472" y="4929198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кошка с собакой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428736"/>
            <a:ext cx="79296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Подберите </a:t>
            </a:r>
            <a:r>
              <a:rPr lang="ru-RU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антонимичный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фразеологизм</a:t>
            </a:r>
          </a:p>
          <a:p>
            <a:r>
              <a:rPr lang="ru-RU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разлей вода</a:t>
            </a:r>
            <a:endParaRPr lang="ru-RU" sz="44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796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фразеология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472" y="4929198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Уязвимое место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1357298"/>
            <a:ext cx="87154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Объясните значение следующего фразеологизма</a:t>
            </a:r>
          </a:p>
          <a:p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Ахиллесова пята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796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фразеология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472" y="4929198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две капли воды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71480"/>
            <a:ext cx="82868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лишнее: 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 собак нерезаных, 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пруд пруди, 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 две капли воды, 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куры не клюют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411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1628800"/>
            <a:ext cx="87154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речи, которая указывает на предмет, но его не называет?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4" y="4572008"/>
            <a:ext cx="628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местоимение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411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1000108"/>
            <a:ext cx="87154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существительное: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мы,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семеро,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тройка,</a:t>
            </a:r>
          </a:p>
          <a:p>
            <a:pPr>
              <a:buFont typeface="Arial" pitchFamily="34" charset="0"/>
              <a:buChar char="•"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двадцать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4857760"/>
            <a:ext cx="4857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Тройка – имя сущ.</a:t>
            </a:r>
            <a:endParaRPr lang="ru-RU" sz="44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411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44" y="714357"/>
            <a:ext cx="87868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неверную характеристику слова:</a:t>
            </a: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взял – глагол прошедшего времени, 1-го лица;</a:t>
            </a: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 истории – сущ. жен. рода </a:t>
            </a:r>
          </a:p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склонения;</a:t>
            </a: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видеть –  глагол в инфинитиве,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спряжение.</a:t>
            </a:r>
            <a:endParaRPr lang="ru-RU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5786454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взял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411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616" y="3571876"/>
            <a:ext cx="63853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– служебная часть речи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1000108"/>
            <a:ext cx="79296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лишнее: прийти, светлый, снеговик, на, тихо</a:t>
            </a: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0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411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морфология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4348" y="4357694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endParaRPr lang="ru-RU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785794"/>
            <a:ext cx="7786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союз: из-под, около, но, на</a:t>
            </a:r>
            <a:endParaRPr lang="ru-RU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2622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синтаксис и пунктуация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4725144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Двоеточие</a:t>
            </a:r>
            <a:endParaRPr lang="ru-RU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273" y="1423651"/>
            <a:ext cx="84296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знак препинания должен стоять в этом предложении? </a:t>
            </a:r>
          </a:p>
          <a:p>
            <a:endParaRPr lang="ru-RU" sz="4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купили в поход продукты хлеб, крекеры, фрукты.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2622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синтаксис и пунктуация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5720" y="1000108"/>
            <a:ext cx="86067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лишнее:</a:t>
            </a:r>
          </a:p>
          <a:p>
            <a:pPr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работал в музее.</a:t>
            </a:r>
          </a:p>
          <a:p>
            <a:pPr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хорошо рисует.</a:t>
            </a:r>
          </a:p>
          <a:p>
            <a:pPr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обязательно прочитаешь книгу.</a:t>
            </a:r>
          </a:p>
          <a:p>
            <a:pPr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улице смеркается.</a:t>
            </a:r>
            <a:endParaRPr lang="ru-RU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4286256"/>
            <a:ext cx="67151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улице смеркается (односоставное предложение)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2622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синтаксис и пунктуация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5214950"/>
            <a:ext cx="6643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ПТИЦЫ ПРИЛЕТЕЛИ - ГО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57232"/>
            <a:ext cx="892971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лишнее :</a:t>
            </a:r>
          </a:p>
          <a:p>
            <a:pPr>
              <a:buFont typeface="Arial" pitchFamily="34" charset="0"/>
              <a:buChar char="•"/>
            </a:pPr>
            <a:r>
              <a:rPr lang="ru-RU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липовая аллея,</a:t>
            </a:r>
          </a:p>
          <a:p>
            <a:pPr>
              <a:buFont typeface="Arial" pitchFamily="34" charset="0"/>
              <a:buChar char="•"/>
            </a:pPr>
            <a:r>
              <a:rPr lang="ru-RU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говорил быстро,</a:t>
            </a:r>
          </a:p>
          <a:p>
            <a:pPr>
              <a:buFont typeface="Arial" pitchFamily="34" charset="0"/>
              <a:buChar char="•"/>
            </a:pPr>
            <a:r>
              <a:rPr lang="ru-RU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птицы прилетели,</a:t>
            </a:r>
          </a:p>
          <a:p>
            <a:pPr>
              <a:buFont typeface="Arial" pitchFamily="34" charset="0"/>
              <a:buChar char="•"/>
            </a:pPr>
            <a:r>
              <a:rPr lang="ru-RU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очень сильно</a:t>
            </a:r>
            <a:endParaRPr lang="ru-RU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2622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синтаксис и пунктуация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472" y="1000108"/>
            <a:ext cx="821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средства связи в сложном предложении.</a:t>
            </a:r>
            <a:endParaRPr lang="ru-RU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571876"/>
            <a:ext cx="67866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Союз и интонация.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2622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синтаксис и пунктуация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472" y="714356"/>
            <a:ext cx="81439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лишнее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Вечереет.</a:t>
            </a:r>
          </a:p>
          <a:p>
            <a:pPr>
              <a:buFont typeface="Arial" pitchFamily="34" charset="0"/>
              <a:buChar char="•"/>
            </a:pP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улице рассвело.</a:t>
            </a:r>
          </a:p>
          <a:p>
            <a:pPr>
              <a:buFont typeface="Arial" pitchFamily="34" charset="0"/>
              <a:buChar char="•"/>
            </a:pP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Днём потеплело.</a:t>
            </a:r>
          </a:p>
          <a:p>
            <a:pPr>
              <a:buFont typeface="Arial" pitchFamily="34" charset="0"/>
              <a:buChar char="•"/>
            </a:pP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Завтра  будет мороз.</a:t>
            </a:r>
          </a:p>
          <a:p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286256"/>
            <a:ext cx="75724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Завтра будет мороз – двусоставное предложение</a:t>
            </a:r>
            <a:endParaRPr lang="ru-RU" sz="40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275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орфография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472" y="714356"/>
            <a:ext cx="84296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 правилом объясняется правописание слов:</a:t>
            </a:r>
          </a:p>
          <a:p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Пятёрка, наслаждение, землетрясение</a:t>
            </a:r>
          </a:p>
          <a:p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3429000"/>
            <a:ext cx="81439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Безударная  гласная  в корне</a:t>
            </a:r>
            <a:endParaRPr lang="ru-RU" sz="44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275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орфография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472" y="714356"/>
            <a:ext cx="81439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правило необходимо вспомнить, чтобы  заполнить пропуски в словах:</a:t>
            </a:r>
          </a:p>
          <a:p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дыш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ru-RU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шь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стел…</a:t>
            </a:r>
            <a:r>
              <a:rPr lang="ru-RU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шь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гон..т</a:t>
            </a:r>
          </a:p>
          <a:p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2967335"/>
            <a:ext cx="71688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Спряжение глагола</a:t>
            </a:r>
            <a:endParaRPr lang="ru-RU" sz="44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275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орфография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472" y="714356"/>
            <a:ext cx="81439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Объясните правописание Ь в слове  спрячешься</a:t>
            </a:r>
          </a:p>
          <a:p>
            <a:endParaRPr lang="ru-RU" sz="36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35743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глаголах после </a:t>
            </a:r>
            <a:r>
              <a:rPr lang="ru-RU" sz="40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шипящих пишем Ь</a:t>
            </a:r>
            <a:endParaRPr lang="ru-RU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275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орфография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03648" y="4581128"/>
            <a:ext cx="7351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Оглушение и озвончение</a:t>
            </a:r>
            <a:endParaRPr lang="ru-RU" sz="40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980728"/>
            <a:ext cx="77768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На каких фонетических процессах основана орфограмма в словах: 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узкий, просьба, сделать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1275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орфография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3568" y="1412776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слове допущена ошибка:</a:t>
            </a:r>
          </a:p>
          <a:p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Чувство, здравствуй, опасный, </a:t>
            </a:r>
            <a:r>
              <a:rPr lang="ru-RU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учавствовать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искусный.</a:t>
            </a:r>
          </a:p>
          <a:p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4077072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</a:t>
            </a:r>
            <a:r>
              <a:rPr lang="ru-RU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6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ствовать</a:t>
            </a:r>
            <a:endParaRPr lang="ru-RU" sz="6000" b="1" i="1" u="sng" dirty="0">
              <a:solidFill>
                <a:schemeClr val="bg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979712" y="4293096"/>
            <a:ext cx="432048" cy="864096"/>
          </a:xfrm>
          <a:prstGeom prst="line">
            <a:avLst/>
          </a:prstGeom>
          <a:ln w="857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6" name="Рисунок 5" descr="ca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2296" y="0"/>
            <a:ext cx="2271704" cy="166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57158" y="1643050"/>
            <a:ext cx="83582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Расставьте правильно ударения в словах: </a:t>
            </a:r>
            <a:r>
              <a:rPr lang="ru-RU" sz="4400" b="1" i="1" dirty="0" smtClean="0">
                <a:solidFill>
                  <a:schemeClr val="bg1"/>
                </a:solidFill>
              </a:rPr>
              <a:t>красивее, избаловать, брала, банты, сливовый.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орфоэпия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142976" y="4801313"/>
            <a:ext cx="6769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3600" b="1" i="1" dirty="0">
                <a:solidFill>
                  <a:schemeClr val="bg1"/>
                </a:solidFill>
              </a:rPr>
              <a:t> </a:t>
            </a:r>
            <a:r>
              <a:rPr lang="ru-RU" sz="3600" b="1" i="1" u="sng" dirty="0" err="1" smtClean="0">
                <a:solidFill>
                  <a:schemeClr val="bg1"/>
                </a:solidFill>
              </a:rPr>
              <a:t>красИвее</a:t>
            </a:r>
            <a:r>
              <a:rPr lang="ru-RU" sz="3600" b="1" i="1" u="sng" dirty="0" smtClean="0">
                <a:solidFill>
                  <a:schemeClr val="bg1"/>
                </a:solidFill>
              </a:rPr>
              <a:t>, </a:t>
            </a:r>
            <a:r>
              <a:rPr lang="ru-RU" sz="3600" b="1" i="1" u="sng" dirty="0" err="1" smtClean="0">
                <a:solidFill>
                  <a:schemeClr val="bg1"/>
                </a:solidFill>
              </a:rPr>
              <a:t>избаловАть</a:t>
            </a:r>
            <a:r>
              <a:rPr lang="ru-RU" sz="3600" b="1" i="1" u="sng" dirty="0" smtClean="0">
                <a:solidFill>
                  <a:schemeClr val="bg1"/>
                </a:solidFill>
              </a:rPr>
              <a:t>, </a:t>
            </a:r>
            <a:r>
              <a:rPr lang="ru-RU" sz="3600" b="1" i="1" u="sng" dirty="0" err="1" smtClean="0">
                <a:solidFill>
                  <a:schemeClr val="bg1"/>
                </a:solidFill>
              </a:rPr>
              <a:t>бралА</a:t>
            </a:r>
            <a:r>
              <a:rPr lang="ru-RU" sz="3600" b="1" i="1" u="sng" dirty="0" smtClean="0">
                <a:solidFill>
                  <a:schemeClr val="bg1"/>
                </a:solidFill>
              </a:rPr>
              <a:t>, </a:t>
            </a:r>
            <a:r>
              <a:rPr lang="ru-RU" sz="3600" b="1" i="1" u="sng" dirty="0" err="1" smtClean="0">
                <a:solidFill>
                  <a:schemeClr val="bg1"/>
                </a:solidFill>
              </a:rPr>
              <a:t>бАнты</a:t>
            </a:r>
            <a:r>
              <a:rPr lang="ru-RU" sz="3600" b="1" i="1" u="sng" dirty="0" smtClean="0">
                <a:solidFill>
                  <a:schemeClr val="bg1"/>
                </a:solidFill>
              </a:rPr>
              <a:t>, </a:t>
            </a:r>
            <a:r>
              <a:rPr lang="ru-RU" sz="3600" b="1" i="1" u="sng" dirty="0" err="1" smtClean="0">
                <a:solidFill>
                  <a:schemeClr val="bg1"/>
                </a:solidFill>
              </a:rPr>
              <a:t>слИвовый</a:t>
            </a:r>
            <a:r>
              <a:rPr lang="ru-RU" sz="3600" b="1" i="1" u="sng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0" name="Рисунок 9" descr="svoja_igra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0" y="0"/>
            <a:ext cx="2643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 литература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ca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2780" y="1"/>
            <a:ext cx="2041220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57158" y="1643050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Назовите Ф.И.О. автора сказа «Медной горы хозяйка»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57224" y="4051047"/>
            <a:ext cx="67691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6000" b="1" i="1" dirty="0">
                <a:solidFill>
                  <a:schemeClr val="bg1"/>
                </a:solidFill>
              </a:rPr>
              <a:t> </a:t>
            </a:r>
            <a:r>
              <a:rPr lang="ru-RU" sz="6000" b="1" i="1" dirty="0" smtClean="0">
                <a:solidFill>
                  <a:schemeClr val="bg1"/>
                </a:solidFill>
              </a:rPr>
              <a:t>Павел Петрович Бажов</a:t>
            </a:r>
            <a:endParaRPr lang="ru-RU" sz="6000" b="1" i="1" dirty="0">
              <a:solidFill>
                <a:schemeClr val="bg1"/>
              </a:solidFill>
            </a:endParaRPr>
          </a:p>
        </p:txBody>
      </p:sp>
      <p:pic>
        <p:nvPicPr>
          <p:cNvPr id="10" name="Рисунок 9" descr="svoja_igra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astol.com.ua-12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9" name="Рисунок 8" descr="svoja_igra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8363" y="5757867"/>
            <a:ext cx="1875637" cy="11001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472" y="785794"/>
            <a:ext cx="7929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Спасибо за участие в игре</a:t>
            </a:r>
            <a:endParaRPr lang="ru-RU" sz="9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905</Words>
  <Application>Microsoft Office PowerPoint</Application>
  <PresentationFormat>Экран (4:3)</PresentationFormat>
  <Paragraphs>217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Александр Колтышев</cp:lastModifiedBy>
  <cp:revision>61</cp:revision>
  <dcterms:modified xsi:type="dcterms:W3CDTF">2023-02-11T22:45:57Z</dcterms:modified>
</cp:coreProperties>
</file>